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Playfair Display" pitchFamily="2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96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f5506446aef3ca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f5506446aef3ca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f5506446aef3ca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f5506446aef3ca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f5506446aef3ca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f5506446aef3ca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f5506446aef3ca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f5506446aef3ca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f5506446aef3ca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f5506446aef3ca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f5506446aef3ca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f5506446aef3ca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f5506446aef3ca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f5506446aef3ca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5506446aef3ca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5506446aef3ca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ae1cd155299a6a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ae1cd155299a6a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ae1cd155299a6a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ae1cd155299a6a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83aa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83aa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ae1cd155299a6a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ae1cd155299a6a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0cad295c1d7d8b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0cad295c1d7d8b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f5506446aef3c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f5506446aef3c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83aa9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83aa9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3aa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3aa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5506446aef3c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5506446aef3c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5506446aef3ca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f5506446aef3ca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68" y="412954"/>
            <a:ext cx="7816645" cy="432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1405100" y="1197806"/>
            <a:ext cx="6883494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>
                <a:solidFill>
                  <a:schemeClr val="bg2"/>
                </a:solidFill>
              </a:rPr>
              <a:t>Лекция </a:t>
            </a:r>
            <a:r>
              <a:rPr lang="en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sz="2800" dirty="0">
              <a:solidFill>
                <a:schemeClr val="bg2">
                  <a:lumMod val="75000"/>
                </a:schemeClr>
              </a:solidFill>
            </a:endParaRPr>
          </a:p>
          <a:p>
            <a:pPr lvl="0" algn="l"/>
            <a:r>
              <a:rPr lang="en" sz="2800" dirty="0">
                <a:solidFill>
                  <a:schemeClr val="bg2">
                    <a:lumMod val="75000"/>
                  </a:schemeClr>
                </a:solidFill>
              </a:rPr>
              <a:t>Глобальные вызовы и угрозы современного мира: изменение климата, опустынивание, деградация почв</a:t>
            </a:r>
            <a:endParaRPr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Влияние изменения климата на здоровье человека</a:t>
            </a:r>
            <a:endParaRPr sz="25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•Рост </a:t>
            </a:r>
            <a:r>
              <a:rPr lang="en" sz="1200" dirty="0"/>
              <a:t>температур и экстремальные погодные явления усиливают риски тепловых ударов, стрессов и смертности, особенно среди детей и пожилых.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•Распространение </a:t>
            </a:r>
            <a:r>
              <a:rPr lang="en" sz="1200" dirty="0"/>
              <a:t>инфекционных и векторных заболеваний (например, через комаров и клещей).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•Наводнения</a:t>
            </a:r>
            <a:r>
              <a:rPr lang="en" sz="1200" dirty="0"/>
              <a:t>, ураганы, пожары приводят к эвакуациям, потере жилья и ограничению доступа к медпомощи.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•Проблемы </a:t>
            </a:r>
            <a:r>
              <a:rPr lang="en" sz="1200" dirty="0"/>
              <a:t>с водой и пищей вызывают водно-передаваемые болезни и дефицит продовольствия.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 smtClean="0"/>
              <a:t>•Ухудшение </a:t>
            </a:r>
            <a:r>
              <a:rPr lang="en" sz="1200" dirty="0"/>
              <a:t>качества воздуха усиливает заболевания дыхательных путей и аллергии.</a:t>
            </a:r>
            <a:endParaRPr sz="1200" dirty="0"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090" y="1169850"/>
            <a:ext cx="4635910" cy="36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65500" y="620450"/>
            <a:ext cx="4045200" cy="9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Экономические потери от изменения климата</a:t>
            </a:r>
            <a:endParaRPr sz="250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4939500" y="62045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Экстремальные погодные явления (ураганы, засухи, пожары) → разрушение инфраструктуры, урожайности, жилья.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Финансовые </a:t>
            </a:r>
            <a:r>
              <a:rPr lang="en" sz="1200" dirty="0"/>
              <a:t>последствия: убытки предприятий, рост страховых выплат, потеря рабочих мест, спад в туризме.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Сельское </a:t>
            </a:r>
            <a:r>
              <a:rPr lang="en" sz="1200" dirty="0"/>
              <a:t>хозяйство — снижение урожайности и продовольственной безопасности</a:t>
            </a:r>
            <a:r>
              <a:rPr lang="en" sz="1200" dirty="0" smtClean="0"/>
              <a:t>.</a:t>
            </a:r>
            <a:r>
              <a:rPr lang="en" sz="1200" dirty="0"/>
              <a:t>	</a:t>
            </a:r>
            <a:endParaRPr lang="ru-RU" sz="1200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Здравоохранение </a:t>
            </a:r>
            <a:r>
              <a:rPr lang="en" sz="1200" dirty="0"/>
              <a:t>— рост расходов из-за новых заболеваний и климатических рисков.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 smtClean="0"/>
              <a:t>Миграция </a:t>
            </a:r>
            <a:r>
              <a:rPr lang="en" sz="1200" dirty="0"/>
              <a:t>населения — дополнительные социальные и экономические нагрузки.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 smtClean="0"/>
              <a:t>Необходимы </a:t>
            </a:r>
            <a:r>
              <a:rPr lang="en" sz="1200" dirty="0"/>
              <a:t>комплексные меры адаптации и сокращение выбросов парниковых газов для устойчивого развития.</a:t>
            </a:r>
            <a:endParaRPr sz="1200" dirty="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1750"/>
            <a:ext cx="4158299" cy="29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Разрушение озонового слоя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3999900" cy="3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Последствия: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☣ Для </a:t>
            </a:r>
            <a:r>
              <a:rPr lang="en" sz="1300" dirty="0"/>
              <a:t>здоровья: рост рака кожи, катаракты, иммунных нарушений, преждевременное старение.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🌿 </a:t>
            </a:r>
            <a:r>
              <a:rPr lang="en" sz="1300" dirty="0"/>
              <a:t>Для экосистем: изменение поведения животных, снижение популяций, ухудшение почвы и воды.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🌾 </a:t>
            </a:r>
            <a:r>
              <a:rPr lang="en" sz="1300" dirty="0"/>
              <a:t>Для сельского хозяйства: уменьшение урожайности, дефицит продовольствия.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dirty="0" smtClean="0"/>
              <a:t>🌪 </a:t>
            </a:r>
            <a:r>
              <a:rPr lang="en" sz="1300" dirty="0"/>
              <a:t>Для климата: усиление аномальных погодных явлений (ураганов, торнадо, смерчей).</a:t>
            </a:r>
            <a:endParaRPr sz="1300" dirty="0"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Озоновый </a:t>
            </a:r>
            <a:r>
              <a:rPr lang="en" sz="1100" dirty="0"/>
              <a:t>слой защищает Землю от ультрафиолетового излучения (УФ).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С </a:t>
            </a:r>
            <a:r>
              <a:rPr lang="en" sz="1100" dirty="0"/>
              <a:t>1980-х годов обнаружены озоновые “дыры” — сначала над Антарктидой (≈23 млн км²), затем и в других регионах.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 smtClean="0"/>
              <a:t>Истощение </a:t>
            </a:r>
            <a:r>
              <a:rPr lang="en" sz="1100" dirty="0"/>
              <a:t>озона — одна из самых серьёзных экологических угроз человечеству.</a:t>
            </a:r>
            <a:endParaRPr sz="1100" dirty="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3213500"/>
            <a:ext cx="4368301" cy="17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265500" y="261648"/>
            <a:ext cx="4045200" cy="11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Опустынивание как глобальная проблема</a:t>
            </a:r>
            <a:endParaRPr sz="2700"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265500" y="1592399"/>
            <a:ext cx="4045200" cy="25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Опустынивание — деградация земель, потеря плодородия почв из-за эрозии, засоления и снижения влагоёмкости.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Особенно </a:t>
            </a:r>
            <a:r>
              <a:rPr lang="en" sz="1400" dirty="0"/>
              <a:t>уязвимы засушливые и полузасушливые регионы, чувствительные к человеческой деятельности и изменению климата.</a:t>
            </a:r>
            <a:endParaRPr sz="1400" dirty="0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55325"/>
            <a:ext cx="4571999" cy="37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Опустынивание как глобальная проблема</a:t>
            </a:r>
            <a:endParaRPr sz="3000"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30 </a:t>
            </a:r>
            <a:r>
              <a:rPr lang="en" dirty="0"/>
              <a:t>% поверхности Земли — засушливые территории, где живут 2 млрд человек.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2 </a:t>
            </a:r>
            <a:r>
              <a:rPr lang="en" dirty="0"/>
              <a:t>млрд гектаров плодородных земель уже деградированы.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Ежегодно </a:t>
            </a:r>
            <a:r>
              <a:rPr lang="en" dirty="0"/>
              <a:t>теряется около 12 млн гектаров продуктивных земель.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К </a:t>
            </a:r>
            <a:r>
              <a:rPr lang="en" dirty="0"/>
              <a:t>2025 году каждый пятый человек будет жить в зоне риска засухи.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К </a:t>
            </a:r>
            <a:r>
              <a:rPr lang="en" dirty="0"/>
              <a:t>2045 году до 135 млн человек могут стать климатическими мигрантами.</a:t>
            </a:r>
            <a:endParaRPr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EAD1DC"/>
                </a:highlight>
              </a:rPr>
              <a:t>Последствия опустынивания</a:t>
            </a:r>
            <a:endParaRPr sz="10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Бедность и голод — и причина, и следствие деградации земель.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Проблемы со здоровьем (по данным ВОЗ): недоедание, болезни дыхательных путей от пыли, инфекции из-за миграции и нехватки чистой воды. Угроза продовольственной безопасности — деградация земель мешает увеличить производство пищи на 70 % к 2050 году. Потеря биоразнообразия — исчезновение видов, снижение продуктивности экосистем. Нехватка воды — ухудшение качества и уменьшение запасов. Вынужденная миграция — утрата земель заставляет население покидать свои территории.</a:t>
            </a:r>
            <a:endParaRPr sz="1000"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325" y="3878575"/>
            <a:ext cx="3844048" cy="9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Международные меры: КБО ООН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Конвенция ООН по борьбе с опустыниванием (КБО ООН) — принята 17 июня 1994 года. Единственное международное соглашение, связывающее окружающую среду и устойчивое землепользование.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/>
              <a:t>Цель</a:t>
            </a:r>
            <a:r>
              <a:rPr lang="en" sz="1300" dirty="0"/>
              <a:t>: «Создание глобального партнёрства для предотвращения деградации земель, смягчения последствий засух и снижения нищеты».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Органы </a:t>
            </a:r>
            <a:r>
              <a:rPr lang="en" sz="1300" dirty="0"/>
              <a:t>КБО ООН: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Конференция </a:t>
            </a:r>
            <a:r>
              <a:rPr lang="en" sz="1300" dirty="0"/>
              <a:t>Сторон,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Комитет </a:t>
            </a:r>
            <a:r>
              <a:rPr lang="en" sz="1300" dirty="0"/>
              <a:t>по науке и технологиям,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Комитет </a:t>
            </a:r>
            <a:r>
              <a:rPr lang="en" sz="1300" dirty="0"/>
              <a:t>по реализации Конвенции,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Глобальный </a:t>
            </a:r>
            <a:r>
              <a:rPr lang="en" sz="1300" dirty="0"/>
              <a:t>механизм (финансы),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dirty="0" smtClean="0"/>
              <a:t>Секретариат </a:t>
            </a:r>
            <a:r>
              <a:rPr lang="en" sz="1300" dirty="0"/>
              <a:t>КБО ООН (координация и организация).</a:t>
            </a:r>
            <a:endParaRPr sz="1300" dirty="0"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73800"/>
            <a:ext cx="4527600" cy="16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65500" y="312425"/>
            <a:ext cx="4045200" cy="9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Деградация почв — глобальная проблема современности</a:t>
            </a:r>
            <a:endParaRPr sz="190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Деградация </a:t>
            </a:r>
            <a:r>
              <a:rPr lang="en" sz="1600" dirty="0"/>
              <a:t>почв — утрата физических, химических и биологических свойств земли из-за человеческой деятельности и природных факторов.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Проявляется </a:t>
            </a:r>
            <a:r>
              <a:rPr lang="en" sz="1600" dirty="0"/>
              <a:t>в эрозии, закислении, опустынивании, засолении и загрязнении.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 smtClean="0"/>
              <a:t>Ведёт </a:t>
            </a:r>
            <a:r>
              <a:rPr lang="en" sz="1600" dirty="0"/>
              <a:t>к снижению плодородия, угрожает продовольственной безопасности и экосистемам.</a:t>
            </a:r>
            <a:endParaRPr sz="1600" dirty="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706765"/>
            <a:ext cx="4045201" cy="28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Основные причины деградации почв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Нерациональное </a:t>
            </a:r>
            <a:r>
              <a:rPr lang="en" dirty="0"/>
              <a:t>сельское хозяйство — монокультуры, чрезмерное применение удобрений и пестицидов.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Глубокая </a:t>
            </a:r>
            <a:r>
              <a:rPr lang="en" dirty="0"/>
              <a:t>вспашка — разрушает структуру почвы.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Сжигание </a:t>
            </a:r>
            <a:r>
              <a:rPr lang="en" dirty="0"/>
              <a:t>остатков урожая — уничтожает органику и микроорганизмы.</a:t>
            </a:r>
            <a:endParaRPr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/>
              <a:t>Чрезмерный </a:t>
            </a:r>
            <a:r>
              <a:rPr lang="en" sz="1300" dirty="0"/>
              <a:t>выпас скота — уплотняет почву и разрушает растительный покров.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Обезлесение </a:t>
            </a:r>
            <a:r>
              <a:rPr lang="en" sz="1300" dirty="0"/>
              <a:t>— утрата защитного слоя почвы.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Эрозия </a:t>
            </a:r>
            <a:r>
              <a:rPr lang="en" sz="1300" dirty="0"/>
              <a:t>— ветровая и водная.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Урбанизация </a:t>
            </a:r>
            <a:r>
              <a:rPr lang="en" sz="1300" dirty="0"/>
              <a:t>и промышленность — уплотнение, </a:t>
            </a:r>
            <a:r>
              <a:rPr lang="en" sz="1300" dirty="0" smtClean="0"/>
              <a:t>загрязнение </a:t>
            </a:r>
            <a:r>
              <a:rPr lang="en" sz="1300" dirty="0"/>
              <a:t>тяжёлыми металлами, потеря плодородия.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dirty="0" smtClean="0"/>
              <a:t>Неэффективное </a:t>
            </a:r>
            <a:r>
              <a:rPr lang="en" sz="1300" dirty="0"/>
              <a:t>управление отходами и сточными водами — загрязнение земель и угрозы здоровью.</a:t>
            </a:r>
            <a:endParaRPr sz="1300" dirty="0"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88" y="3581410"/>
            <a:ext cx="4341524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265500" y="483350"/>
            <a:ext cx="4045200" cy="9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Устойчивое управление земельными ресурсами</a:t>
            </a:r>
            <a:endParaRPr sz="2200"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Консервирующая обработка почвы — минимальная вспашка сохраняет влагу и органику.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Севооборот </a:t>
            </a:r>
            <a:r>
              <a:rPr lang="en" sz="1400" dirty="0"/>
              <a:t>— предотвращает истощение и болезни почвы.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Полосное </a:t>
            </a:r>
            <a:r>
              <a:rPr lang="en" sz="1400" dirty="0"/>
              <a:t>и контурное земледелие — снижает эрозию и удерживает влагу.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Точная </a:t>
            </a:r>
            <a:r>
              <a:rPr lang="en" sz="1400" dirty="0"/>
              <a:t>ирригация (капельная) — предотвращает засоление и переувлажнение.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 smtClean="0"/>
              <a:t>Точное </a:t>
            </a:r>
            <a:r>
              <a:rPr lang="en" sz="1400" dirty="0"/>
              <a:t>внесение удобрений с помощью спутникового мониторинга.</a:t>
            </a:r>
            <a:endParaRPr sz="1400" dirty="0"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9350"/>
            <a:ext cx="4158299" cy="29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1.</a:t>
            </a:r>
            <a:r>
              <a:rPr lang="ru-RU" sz="1100" dirty="0" smtClean="0"/>
              <a:t> </a:t>
            </a:r>
            <a:r>
              <a:rPr lang="en" sz="1100" dirty="0" smtClean="0"/>
              <a:t>Межправительственная </a:t>
            </a:r>
            <a:r>
              <a:rPr lang="en" sz="1100" dirty="0"/>
              <a:t>группа экспертов по изменению климата (МГЭИК). Шестой оценочный доклад. Изменение климата 2021: Физическая научная основа. — Женева: IPCC, 2021.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2.</a:t>
            </a:r>
            <a:r>
              <a:rPr lang="ru-RU" sz="1100" dirty="0" smtClean="0"/>
              <a:t> </a:t>
            </a:r>
            <a:r>
              <a:rPr lang="en" sz="1100" dirty="0" smtClean="0"/>
              <a:t>Всемирная </a:t>
            </a:r>
            <a:r>
              <a:rPr lang="en" sz="1100" dirty="0"/>
              <a:t>метеорологическая организация (ВМО). State of the Global Climate 2023. — Geneva: WMO, 2024.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3.</a:t>
            </a:r>
            <a:r>
              <a:rPr lang="ru-RU" sz="1100" dirty="0" smtClean="0"/>
              <a:t> </a:t>
            </a:r>
            <a:r>
              <a:rPr lang="en" sz="1100" dirty="0" smtClean="0"/>
              <a:t>Программа </a:t>
            </a:r>
            <a:r>
              <a:rPr lang="en" sz="1100" dirty="0"/>
              <a:t>ООН по окружающей среде (UNEP). Global Environment Outlook – GEO-6: Healthy Planet, Healthy People. — Cambridge University Press, 2019.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4.</a:t>
            </a:r>
            <a:r>
              <a:rPr lang="ru-RU" sz="1100" dirty="0" smtClean="0"/>
              <a:t> </a:t>
            </a:r>
            <a:r>
              <a:rPr lang="en" sz="1100" dirty="0" smtClean="0"/>
              <a:t>Продовольственная </a:t>
            </a:r>
            <a:r>
              <a:rPr lang="en" sz="1100" dirty="0"/>
              <a:t>и сельскохозяйственная организация ООН (FAO). The State of the World’s Land and Water Resources for Food and Agriculture 2022. — Rome: FAO, 2022.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5.</a:t>
            </a:r>
            <a:r>
              <a:rPr lang="ru-RU" sz="1100" dirty="0" smtClean="0"/>
              <a:t> </a:t>
            </a:r>
            <a:r>
              <a:rPr lang="en" sz="1100" dirty="0" smtClean="0"/>
              <a:t>Конвенция </a:t>
            </a:r>
            <a:r>
              <a:rPr lang="en" sz="1100" dirty="0"/>
              <a:t>ООН по борьбе с опустыниванием (UNCCD). The Global Land Outlook. Second Edition. — Bonn: UNCCD, 2022.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 smtClean="0"/>
              <a:t>6.</a:t>
            </a:r>
            <a:r>
              <a:rPr lang="ru-RU" sz="1100" dirty="0" smtClean="0"/>
              <a:t> </a:t>
            </a:r>
            <a:r>
              <a:rPr lang="en" sz="1100" dirty="0" smtClean="0"/>
              <a:t>United </a:t>
            </a:r>
            <a:r>
              <a:rPr lang="en" sz="1100" dirty="0"/>
              <a:t>Nations Development Programme (UNDP). Human Development Report 2023: Breaking the Gridlock. — New York: UNDP, 2023.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 smtClean="0"/>
              <a:t>7.</a:t>
            </a:r>
            <a:r>
              <a:rPr lang="ru-RU" sz="1100" dirty="0" smtClean="0"/>
              <a:t> </a:t>
            </a:r>
            <a:r>
              <a:rPr lang="en" sz="1100" dirty="0" smtClean="0"/>
              <a:t>Всемирная </a:t>
            </a:r>
            <a:r>
              <a:rPr lang="en" sz="1100" dirty="0"/>
              <a:t>организация здравоохранения (ВОЗ). Climate Change and Health. — Geneva: WHO, 2023.</a:t>
            </a:r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466350"/>
            <a:ext cx="8520600" cy="42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D1DC"/>
                </a:highlight>
              </a:rPr>
              <a:t>Цель лекции: </a:t>
            </a:r>
            <a:r>
              <a:rPr lang="en"/>
              <a:t> Глобальные угрозы как угроза современного мира для биосферы.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D1DC"/>
                </a:highlight>
              </a:rPr>
              <a:t>План лекции: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Проблема изменения климата.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Последствия изменения климата.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Разрушение озонового слоя.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Опустынивание  как глобальная проблема.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5. Деградация почв - глобальная проблема современности.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/>
              <a:t>8.</a:t>
            </a:r>
            <a:r>
              <a:rPr lang="ru-RU" sz="1300" dirty="0" smtClean="0"/>
              <a:t> </a:t>
            </a:r>
            <a:r>
              <a:rPr lang="en" sz="1300" dirty="0" smtClean="0"/>
              <a:t>Межправительственная </a:t>
            </a:r>
            <a:r>
              <a:rPr lang="en" sz="1300" dirty="0"/>
              <a:t>группа экспертов по изменению климата (МГЭИК). Climate Change and Land: Summary for Policymakers. — Geneva: IPCC, 2019.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9.</a:t>
            </a:r>
            <a:r>
              <a:rPr lang="ru-RU" sz="1300" dirty="0" smtClean="0"/>
              <a:t> </a:t>
            </a:r>
            <a:r>
              <a:rPr lang="en" sz="1300" dirty="0" smtClean="0"/>
              <a:t>Мирошниченко</a:t>
            </a:r>
            <a:r>
              <a:rPr lang="en" sz="1300" dirty="0"/>
              <a:t>, М. П. Глобальные экологические проблемы современности. — М.: Юрайт, 2022.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10.</a:t>
            </a:r>
            <a:r>
              <a:rPr lang="ru-RU" sz="1300" dirty="0" smtClean="0"/>
              <a:t> </a:t>
            </a:r>
            <a:r>
              <a:rPr lang="en" sz="1300" dirty="0" smtClean="0"/>
              <a:t>Моисеев</a:t>
            </a:r>
            <a:r>
              <a:rPr lang="en" sz="1300" dirty="0"/>
              <a:t>, Н. Н. Экология и образование: философия взаимодействия человека и природы. — М.: Наука, 2020.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11.</a:t>
            </a:r>
            <a:r>
              <a:rPr lang="ru-RU" sz="1300" dirty="0" smtClean="0"/>
              <a:t> </a:t>
            </a:r>
            <a:r>
              <a:rPr lang="en" sz="1300" dirty="0" smtClean="0"/>
              <a:t>Глазовская</a:t>
            </a:r>
            <a:r>
              <a:rPr lang="en" sz="1300" dirty="0"/>
              <a:t>, М. А. География почв с основами почвоведения. — М.: Академия, 2018.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12.</a:t>
            </a:r>
            <a:r>
              <a:rPr lang="ru-RU" sz="1300" dirty="0" smtClean="0"/>
              <a:t> </a:t>
            </a:r>
            <a:r>
              <a:rPr lang="en" sz="1300" dirty="0" smtClean="0"/>
              <a:t>Касимов</a:t>
            </a:r>
            <a:r>
              <a:rPr lang="en" sz="1300" dirty="0"/>
              <a:t>, Н. С., Тикунов, В. С. Устойчивое развитие: теория и практика. — М.: МГУ, 2021.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13.</a:t>
            </a:r>
            <a:r>
              <a:rPr lang="ru-RU" sz="1300" dirty="0" smtClean="0"/>
              <a:t> </a:t>
            </a:r>
            <a:r>
              <a:rPr lang="en" sz="1300" dirty="0" smtClean="0"/>
              <a:t>FAO</a:t>
            </a:r>
            <a:r>
              <a:rPr lang="en" sz="1300" dirty="0"/>
              <a:t>. Global Soil Partnership: Status of the World’s Soil Resources. — Rome: FAO, 2020.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 smtClean="0"/>
              <a:t>14.</a:t>
            </a:r>
            <a:r>
              <a:rPr lang="ru-RU" sz="1300" dirty="0" smtClean="0"/>
              <a:t> </a:t>
            </a:r>
            <a:r>
              <a:rPr lang="en" sz="1300" dirty="0" smtClean="0"/>
              <a:t>IPBES</a:t>
            </a:r>
            <a:r>
              <a:rPr lang="en" sz="1300" dirty="0"/>
              <a:t>. Global Assessment Report on Biodiversity and Ecosystem Services. — Bonn: IPBES, 2019.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dirty="0" smtClean="0"/>
              <a:t>15.</a:t>
            </a:r>
            <a:r>
              <a:rPr lang="ru-RU" sz="1300" dirty="0" smtClean="0"/>
              <a:t> </a:t>
            </a:r>
            <a:r>
              <a:rPr lang="en" sz="1300" dirty="0" smtClean="0"/>
              <a:t>Лосев</a:t>
            </a:r>
            <a:r>
              <a:rPr lang="en" sz="1300" dirty="0"/>
              <a:t>, К. С. Климат и человечество: опасности, прогнозы, решения. — М.: РХГА, 2021.</a:t>
            </a:r>
            <a:endParaRPr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65500" y="434350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Проблемы изменения климата</a:t>
            </a:r>
            <a:endParaRPr sz="28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это долговременное изменение температур и погодных условий на планете, вызванное как природными процессами, так и, главным образом, деятельностью человека. Сегодня под этим термином чаще всего понимают глобальное потепление, то есть повышение средней температуры Земли из-за увеличения концентрации парниковых газов в атмосфере.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6" y="2118240"/>
            <a:ext cx="4045200" cy="268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Изменение климата — ключевые факты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Если не сократить выбросы, к 2100 году температура на планете может повыситься на 3,7–4,8 °C.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Необратимые </a:t>
            </a:r>
            <a:r>
              <a:rPr lang="en" dirty="0"/>
              <a:t>последствия начнутся уже при повышении более чем на 2 °C.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Экстремальные </a:t>
            </a:r>
            <a:r>
              <a:rPr lang="en" dirty="0"/>
              <a:t>климатические явления уже приводят к </a:t>
            </a:r>
            <a:r>
              <a:rPr lang="en" dirty="0" smtClean="0"/>
              <a:t>катастрофам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34 </a:t>
            </a:r>
            <a:r>
              <a:rPr lang="en" dirty="0"/>
              <a:t>млн человек страдают от нехватки продовольствия;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В </a:t>
            </a:r>
            <a:r>
              <a:rPr lang="en" dirty="0"/>
              <a:t>2019 году из-за погодных бедствий перемещены 25 млн человек в 140 странах.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69850"/>
            <a:ext cx="3896884" cy="38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817806" y="724200"/>
            <a:ext cx="3958694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Бедные страны несут наибольшие потери, хотя почти не влияют на кризис: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Африка </a:t>
            </a:r>
            <a:r>
              <a:rPr lang="en" sz="1400" dirty="0"/>
              <a:t>производит лишь 2–3 % выбросов, но к 2030 году до 118 млн африканцев могут пострадать от засух, наводнений и жары.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За </a:t>
            </a:r>
            <a:r>
              <a:rPr lang="en" sz="1400" dirty="0"/>
              <a:t>последние 20 лет число стихийных бедствий почти удвоилось: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7348 </a:t>
            </a:r>
            <a:r>
              <a:rPr lang="en" sz="1400" dirty="0"/>
              <a:t>катастроф (2000–2019 гг.),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smtClean="0"/>
              <a:t>1,23 </a:t>
            </a:r>
            <a:r>
              <a:rPr lang="en" sz="1400" dirty="0"/>
              <a:t>млн погибших,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 smtClean="0"/>
              <a:t>4,2 </a:t>
            </a:r>
            <a:r>
              <a:rPr lang="en" sz="1400" dirty="0"/>
              <a:t>млрд человек пострадали.</a:t>
            </a:r>
            <a:endParaRPr sz="1400"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67201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24150"/>
            <a:ext cx="4267201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 idx="4294967295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Антропогенные выбросы парниковых газов</a:t>
            </a:r>
            <a:endParaRPr sz="28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4294967295"/>
          </p:nvPr>
        </p:nvSpPr>
        <p:spPr>
          <a:xfrm>
            <a:off x="311700" y="1056525"/>
            <a:ext cx="3986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Общий объем (2019 г.) — 53–65 млрд т CO₂-эквивалента в год.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Сжигание </a:t>
            </a:r>
            <a:r>
              <a:rPr lang="en" sz="1600" dirty="0"/>
              <a:t>ископаемого топлива — ~40 млрд т CO₂.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Сведение </a:t>
            </a:r>
            <a:r>
              <a:rPr lang="en" sz="1600" dirty="0"/>
              <a:t>лесов — 2–11 млрд т CO₂.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Метан </a:t>
            </a:r>
            <a:r>
              <a:rPr lang="en" sz="1600" dirty="0"/>
              <a:t>(CH₄) — 8–14 млрд т CO₂-эквивалента.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 smtClean="0"/>
              <a:t>Выбросы </a:t>
            </a:r>
            <a:r>
              <a:rPr lang="en" sz="1600" dirty="0"/>
              <a:t>продолжают расти, но темпы роста снизились за последние 10 лет.</a:t>
            </a:r>
            <a:endParaRPr sz="1600" dirty="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56525"/>
            <a:ext cx="4419601" cy="37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551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Пути снижения выбросов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391375"/>
            <a:ext cx="3551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Две </a:t>
            </a:r>
            <a:r>
              <a:rPr lang="en" dirty="0"/>
              <a:t>стороны проблемы: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Предложение </a:t>
            </a:r>
            <a:r>
              <a:rPr lang="en" dirty="0"/>
              <a:t>энергии — переход на возобновляемые источники (ВИЭ).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Спрос </a:t>
            </a:r>
            <a:r>
              <a:rPr lang="en" dirty="0"/>
              <a:t>на энергию — снижение потребления электроэнергии и тепла.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Если </a:t>
            </a:r>
            <a:r>
              <a:rPr lang="en" dirty="0"/>
              <a:t>спрос не сократить, к 2050 году потребуется на 60 % больше электроэнергии, чем сейчас.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При </a:t>
            </a:r>
            <a:r>
              <a:rPr lang="en" dirty="0"/>
              <a:t>повышении энергоэффективности (промышленность, здания, транспорт) можно снизить потребление электроэнергии до 75 %.</a:t>
            </a:r>
            <a:endParaRPr dirty="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975" y="804898"/>
            <a:ext cx="4868699" cy="376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738991" y="4570772"/>
            <a:ext cx="54526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Выбросы парниковых газов ( СО2, СО, СН4, N2O  и фторированные)</a:t>
            </a:r>
            <a:endParaRPr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65500" y="266700"/>
            <a:ext cx="4045200" cy="10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Последствия изменения климата</a:t>
            </a:r>
            <a:endParaRPr sz="2700"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" sz="1600" dirty="0"/>
              <a:t>Повышение температуры</a:t>
            </a:r>
            <a:endParaRPr sz="1600" dirty="0"/>
          </a:p>
          <a:p>
            <a:pPr marL="285750" indent="-285750">
              <a:spcBef>
                <a:spcPts val="1600"/>
              </a:spcBef>
            </a:pPr>
            <a:r>
              <a:rPr lang="en" sz="1600" dirty="0" smtClean="0"/>
              <a:t>Глобальное </a:t>
            </a:r>
            <a:r>
              <a:rPr lang="en" sz="1600" dirty="0"/>
              <a:t>потепление вызвано ростом концентрации CO₂ и метана.</a:t>
            </a:r>
            <a:endParaRPr sz="1600" dirty="0"/>
          </a:p>
          <a:p>
            <a:pPr marL="285750" indent="-285750">
              <a:spcBef>
                <a:spcPts val="1600"/>
              </a:spcBef>
            </a:pPr>
            <a:r>
              <a:rPr lang="en" sz="1600" dirty="0" smtClean="0"/>
              <a:t>Ведёт </a:t>
            </a:r>
            <a:r>
              <a:rPr lang="en" sz="1600" dirty="0"/>
              <a:t>к изменениям экосистем, угрозе флоре и фауне.</a:t>
            </a:r>
            <a:endParaRPr sz="16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1600" dirty="0" smtClean="0"/>
              <a:t>Увеличивается </a:t>
            </a:r>
            <a:r>
              <a:rPr lang="en" sz="1600" dirty="0"/>
              <a:t>частота и сила экстремальных погодных явлений — ураганов, пожаров, тепловых волн.</a:t>
            </a:r>
            <a:endParaRPr sz="1600" dirty="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3400"/>
            <a:ext cx="4045201" cy="349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Влияние на водные ресурсы и изменение режима осадков </a:t>
            </a:r>
            <a:endParaRPr sz="2300"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55714"/>
            <a:ext cx="39999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Меняется </a:t>
            </a:r>
            <a:r>
              <a:rPr lang="en" dirty="0"/>
              <a:t>доступность и распределение воды, уровни рек и таяние ледников.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Возникают </a:t>
            </a:r>
            <a:r>
              <a:rPr lang="en" dirty="0"/>
              <a:t>проблемы с водоснабжением и сельским хозяйством.</a:t>
            </a:r>
            <a:endParaRPr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832400" y="1255714"/>
            <a:ext cx="3999900" cy="27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Осадки </a:t>
            </a:r>
            <a:r>
              <a:rPr lang="en" dirty="0"/>
              <a:t>становятся менее предсказуемыми — усиливаются ливни, засухи, меняются сезоны.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Это </a:t>
            </a:r>
            <a:r>
              <a:rPr lang="en" dirty="0"/>
              <a:t>влияет на урожайность, экосистемы и инфраструктуру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Пространственное распределение возможных изменений в 2068–2099 гг. климатических значений слоя стока, мм/год.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50"/>
            <a:ext cx="44196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1543</Words>
  <Application>Microsoft Office PowerPoint</Application>
  <PresentationFormat>Экран (16:9)</PresentationFormat>
  <Paragraphs>127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Lato</vt:lpstr>
      <vt:lpstr>Playfair Display</vt:lpstr>
      <vt:lpstr>Coral</vt:lpstr>
      <vt:lpstr>Лекция 4  Глобальные вызовы и угрозы современного мира: изменение климата, опустынивание, деградация почв</vt:lpstr>
      <vt:lpstr>Презентация PowerPoint</vt:lpstr>
      <vt:lpstr>Проблемы изменения климата</vt:lpstr>
      <vt:lpstr>Изменение климата — ключевые факты</vt:lpstr>
      <vt:lpstr>Презентация PowerPoint</vt:lpstr>
      <vt:lpstr>Антропогенные выбросы парниковых газов</vt:lpstr>
      <vt:lpstr>Пути снижения выбросов</vt:lpstr>
      <vt:lpstr>Последствия изменения климата</vt:lpstr>
      <vt:lpstr>Влияние на водные ресурсы и изменение режима осадков </vt:lpstr>
      <vt:lpstr>Влияние изменения климата на здоровье человека</vt:lpstr>
      <vt:lpstr>Экономические потери от изменения климата</vt:lpstr>
      <vt:lpstr>Разрушение озонового слоя</vt:lpstr>
      <vt:lpstr>Опустынивание как глобальная проблема</vt:lpstr>
      <vt:lpstr>Опустынивание как глобальная проблема</vt:lpstr>
      <vt:lpstr>Международные меры: КБО ООН</vt:lpstr>
      <vt:lpstr>Деградация почв — глобальная проблема современности</vt:lpstr>
      <vt:lpstr>Основные причины деградации почв</vt:lpstr>
      <vt:lpstr>Устойчивое управление земельными ресурсами</vt:lpstr>
      <vt:lpstr>Список использованной литературы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4.    Глобальные вызовы и угрозы современного мира: изменение климата, опустынивание, деградация почв</dc:title>
  <cp:lastModifiedBy>ASUS</cp:lastModifiedBy>
  <cp:revision>3</cp:revision>
  <dcterms:modified xsi:type="dcterms:W3CDTF">2025-10-23T17:45:12Z</dcterms:modified>
</cp:coreProperties>
</file>